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4" r:id="rId2"/>
    <p:sldMasterId id="2147483656" r:id="rId3"/>
    <p:sldMasterId id="2147483670" r:id="rId4"/>
    <p:sldMasterId id="2147483672" r:id="rId5"/>
  </p:sldMasterIdLst>
  <p:notesMasterIdLst>
    <p:notesMasterId r:id="rId20"/>
  </p:notesMasterIdLst>
  <p:sldIdLst>
    <p:sldId id="256" r:id="rId6"/>
    <p:sldId id="257" r:id="rId7"/>
    <p:sldId id="258" r:id="rId8"/>
    <p:sldId id="267" r:id="rId9"/>
    <p:sldId id="259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65" r:id="rId18"/>
    <p:sldId id="266" r:id="rId19"/>
  </p:sldIdLst>
  <p:sldSz cx="12192000" cy="6858000"/>
  <p:notesSz cx="6858000" cy="9144000"/>
  <p:embeddedFontLst>
    <p:embeddedFont>
      <p:font typeface="Montserrat" panose="00000500000000000000" pitchFamily="2" charset="-52"/>
      <p:regular r:id="rId21"/>
      <p:bold r:id="rId22"/>
      <p:italic r:id="rId23"/>
      <p:boldItalic r:id="rId24"/>
    </p:embeddedFont>
    <p:embeddedFont>
      <p:font typeface="Montserrat Medium" panose="00000600000000000000" pitchFamily="2" charset="-52"/>
      <p:regular r:id="rId25"/>
      <p:bold r:id="rId26"/>
      <p:italic r:id="rId27"/>
      <p:boldItalic r:id="rId28"/>
    </p:embeddedFont>
    <p:embeddedFont>
      <p:font typeface="Tahoma" panose="020B0604030504040204" pitchFamily="34" charset="0"/>
      <p:regular r:id="rId29"/>
      <p:bold r:id="rId30"/>
    </p:embeddedFont>
    <p:embeddedFont>
      <p:font typeface="Verdana" panose="020B060403050404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5">
          <p15:clr>
            <a:srgbClr val="FBAE40"/>
          </p15:clr>
        </p15:guide>
        <p15:guide id="2" orient="horz" pos="845">
          <p15:clr>
            <a:srgbClr val="FBAE40"/>
          </p15:clr>
        </p15:guide>
        <p15:guide id="3" pos="302">
          <p15:clr>
            <a:srgbClr val="FBAE40"/>
          </p15:clr>
        </p15:guide>
        <p15:guide id="4" pos="7333">
          <p15:clr>
            <a:srgbClr val="FBAE4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lIPHhMYJgHXdDnw4TogFQ5THJ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3725"/>
        <p:guide orient="horz" pos="845"/>
        <p:guide pos="302"/>
        <p:guide pos="73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customschemas.google.com/relationships/presentationmetadata" Target="metadata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238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1226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5932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20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294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158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2591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3307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лашка для спикера и год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70267" y="0"/>
            <a:ext cx="56197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18" name="Google Shape;18;p13"/>
          <p:cNvSpPr/>
          <p:nvPr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" name="Google Shape;19;p13"/>
          <p:cNvSpPr txBox="1">
            <a:spLocks noGrp="1"/>
          </p:cNvSpPr>
          <p:nvPr>
            <p:ph type="ctrTitle"/>
          </p:nvPr>
        </p:nvSpPr>
        <p:spPr>
          <a:xfrm>
            <a:off x="650277" y="2408235"/>
            <a:ext cx="544096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ubTitle" idx="1"/>
          </p:nvPr>
        </p:nvSpPr>
        <p:spPr>
          <a:xfrm>
            <a:off x="650277" y="5165335"/>
            <a:ext cx="5841011" cy="76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13"/>
          <p:cNvSpPr/>
          <p:nvPr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777" y="709806"/>
            <a:ext cx="1821799" cy="4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176" y="709807"/>
            <a:ext cx="1778825" cy="44470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 txBox="1">
            <a:spLocks noGrp="1"/>
          </p:cNvSpPr>
          <p:nvPr>
            <p:ph type="body" idx="2"/>
          </p:nvPr>
        </p:nvSpPr>
        <p:spPr>
          <a:xfrm>
            <a:off x="892556" y="6069541"/>
            <a:ext cx="3927093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3"/>
          </p:nvPr>
        </p:nvSpPr>
        <p:spPr>
          <a:xfrm>
            <a:off x="5732317" y="6069541"/>
            <a:ext cx="758972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6" name="Google Shape;26;p13"/>
          <p:cNvPicPr preferRelativeResize="0">
            <a:picLocks noGrp="1"/>
          </p:cNvPicPr>
          <p:nvPr>
            <p:ph type="pic" idx="4"/>
          </p:nvPr>
        </p:nvPicPr>
        <p:blipFill/>
        <p:spPr>
          <a:xfrm>
            <a:off x="741218" y="6137009"/>
            <a:ext cx="157163" cy="15716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27" name="Google Shape;27;p13"/>
          <p:cNvPicPr preferRelativeResize="0">
            <a:picLocks noGrp="1"/>
          </p:cNvPicPr>
          <p:nvPr>
            <p:ph type="pic" idx="5"/>
          </p:nvPr>
        </p:nvPicPr>
        <p:blipFill/>
        <p:spPr>
          <a:xfrm>
            <a:off x="5577535" y="6137009"/>
            <a:ext cx="157163" cy="15716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инка во весь слайд">
  <p:cSld name="Картинка во весь слайд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4" name="Google Shape;164;p30"/>
          <p:cNvSpPr>
            <a:spLocks noGrp="1"/>
          </p:cNvSpPr>
          <p:nvPr>
            <p:ph type="pic" idx="2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е картинка ">
  <p:cSld name="Две картинка 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1" name="Google Shape;171;p31"/>
          <p:cNvSpPr>
            <a:spLocks noGrp="1"/>
          </p:cNvSpPr>
          <p:nvPr>
            <p:ph type="pic" idx="2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72" name="Google Shape;172;p31"/>
          <p:cNvSpPr>
            <a:spLocks noGrp="1"/>
          </p:cNvSpPr>
          <p:nvPr>
            <p:ph type="pic" idx="3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Картинка на пол слайда+текст">
  <p:cSld name="1_Картинка на пол слайда+текст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subTitle" idx="1"/>
          </p:nvPr>
        </p:nvSpPr>
        <p:spPr>
          <a:xfrm>
            <a:off x="481326" y="1889760"/>
            <a:ext cx="5483444" cy="401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9" name="Google Shape;179;p32"/>
          <p:cNvSpPr>
            <a:spLocks noGrp="1"/>
          </p:cNvSpPr>
          <p:nvPr>
            <p:ph type="pic" idx="2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80" name="Google Shape;180;p32"/>
          <p:cNvSpPr txBox="1">
            <a:spLocks noGrp="1"/>
          </p:cNvSpPr>
          <p:nvPr>
            <p:ph type="body" idx="3"/>
          </p:nvPr>
        </p:nvSpPr>
        <p:spPr>
          <a:xfrm>
            <a:off x="474976" y="1359219"/>
            <a:ext cx="5489793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е картинки+текст">
  <p:cSld name="Две картинки+текст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subTitle" idx="1"/>
          </p:nvPr>
        </p:nvSpPr>
        <p:spPr>
          <a:xfrm>
            <a:off x="481326" y="1889760"/>
            <a:ext cx="5483444" cy="401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33"/>
          <p:cNvSpPr>
            <a:spLocks noGrp="1"/>
          </p:cNvSpPr>
          <p:nvPr>
            <p:ph type="pic" idx="2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88" name="Google Shape;188;p33"/>
          <p:cNvSpPr>
            <a:spLocks noGrp="1"/>
          </p:cNvSpPr>
          <p:nvPr>
            <p:ph type="pic" idx="3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89" name="Google Shape;189;p33"/>
          <p:cNvSpPr txBox="1">
            <a:spLocks noGrp="1"/>
          </p:cNvSpPr>
          <p:nvPr>
            <p:ph type="body" idx="4"/>
          </p:nvPr>
        </p:nvSpPr>
        <p:spPr>
          <a:xfrm>
            <a:off x="474976" y="1359219"/>
            <a:ext cx="5489793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е картинки вертикально+текст">
  <p:cSld name="Две картинки вертикально+текст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4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subTitle" idx="1"/>
          </p:nvPr>
        </p:nvSpPr>
        <p:spPr>
          <a:xfrm>
            <a:off x="481326" y="1889760"/>
            <a:ext cx="5483444" cy="401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6" name="Google Shape;196;p34"/>
          <p:cNvSpPr>
            <a:spLocks noGrp="1"/>
          </p:cNvSpPr>
          <p:nvPr>
            <p:ph type="pic" idx="2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97" name="Google Shape;197;p34"/>
          <p:cNvSpPr>
            <a:spLocks noGrp="1"/>
          </p:cNvSpPr>
          <p:nvPr>
            <p:ph type="pic" idx="3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98" name="Google Shape;198;p34"/>
          <p:cNvSpPr txBox="1">
            <a:spLocks noGrp="1"/>
          </p:cNvSpPr>
          <p:nvPr>
            <p:ph type="body" idx="4"/>
          </p:nvPr>
        </p:nvSpPr>
        <p:spPr>
          <a:xfrm>
            <a:off x="474976" y="1359219"/>
            <a:ext cx="5489793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_4 ряда">
  <p:cSld name="4 плашки_4 ряда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1" name="Google Shape;20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5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5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5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5" name="Google Shape;205;p35"/>
          <p:cNvSpPr/>
          <p:nvPr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6" name="Google Shape;206;p35"/>
          <p:cNvSpPr/>
          <p:nvPr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7" name="Google Shape;207;p35"/>
          <p:cNvSpPr/>
          <p:nvPr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8" name="Google Shape;208;p35"/>
          <p:cNvSpPr/>
          <p:nvPr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35"/>
          <p:cNvSpPr txBox="1">
            <a:spLocks noGrp="1"/>
          </p:cNvSpPr>
          <p:nvPr>
            <p:ph type="body" idx="1"/>
          </p:nvPr>
        </p:nvSpPr>
        <p:spPr>
          <a:xfrm>
            <a:off x="758067" y="2490193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5"/>
          <p:cNvSpPr txBox="1">
            <a:spLocks noGrp="1"/>
          </p:cNvSpPr>
          <p:nvPr>
            <p:ph type="body" idx="2"/>
          </p:nvPr>
        </p:nvSpPr>
        <p:spPr>
          <a:xfrm>
            <a:off x="758067" y="3128523"/>
            <a:ext cx="2168921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35"/>
          <p:cNvSpPr txBox="1">
            <a:spLocks noGrp="1"/>
          </p:cNvSpPr>
          <p:nvPr>
            <p:ph type="body" idx="3"/>
          </p:nvPr>
        </p:nvSpPr>
        <p:spPr>
          <a:xfrm>
            <a:off x="3596517" y="2490193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body" idx="4"/>
          </p:nvPr>
        </p:nvSpPr>
        <p:spPr>
          <a:xfrm>
            <a:off x="3596517" y="3128523"/>
            <a:ext cx="2168921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body" idx="5"/>
          </p:nvPr>
        </p:nvSpPr>
        <p:spPr>
          <a:xfrm>
            <a:off x="6425442" y="2490193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body" idx="6"/>
          </p:nvPr>
        </p:nvSpPr>
        <p:spPr>
          <a:xfrm>
            <a:off x="6425442" y="3128523"/>
            <a:ext cx="2168921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5"/>
          <p:cNvSpPr txBox="1">
            <a:spLocks noGrp="1"/>
          </p:cNvSpPr>
          <p:nvPr>
            <p:ph type="body" idx="7"/>
          </p:nvPr>
        </p:nvSpPr>
        <p:spPr>
          <a:xfrm>
            <a:off x="9265012" y="2490193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35"/>
          <p:cNvSpPr txBox="1">
            <a:spLocks noGrp="1"/>
          </p:cNvSpPr>
          <p:nvPr>
            <p:ph type="body" idx="8"/>
          </p:nvPr>
        </p:nvSpPr>
        <p:spPr>
          <a:xfrm>
            <a:off x="9265012" y="3128523"/>
            <a:ext cx="2168921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плашек">
  <p:cSld name="6 плашек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6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23" name="Google Shape;223;p36"/>
          <p:cNvSpPr/>
          <p:nvPr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4" name="Google Shape;224;p36"/>
          <p:cNvSpPr/>
          <p:nvPr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5" name="Google Shape;225;p36"/>
          <p:cNvSpPr/>
          <p:nvPr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36"/>
          <p:cNvSpPr/>
          <p:nvPr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" name="Google Shape;227;p36"/>
          <p:cNvSpPr/>
          <p:nvPr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9" name="Google Shape;229;p36"/>
          <p:cNvSpPr txBox="1">
            <a:spLocks noGrp="1"/>
          </p:cNvSpPr>
          <p:nvPr>
            <p:ph type="body" idx="1"/>
          </p:nvPr>
        </p:nvSpPr>
        <p:spPr>
          <a:xfrm>
            <a:off x="755254" y="1677556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2"/>
          </p:nvPr>
        </p:nvSpPr>
        <p:spPr>
          <a:xfrm>
            <a:off x="755254" y="2222695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body" idx="3"/>
          </p:nvPr>
        </p:nvSpPr>
        <p:spPr>
          <a:xfrm>
            <a:off x="4537074" y="1677556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body" idx="4"/>
          </p:nvPr>
        </p:nvSpPr>
        <p:spPr>
          <a:xfrm>
            <a:off x="4537074" y="2222695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body" idx="5"/>
          </p:nvPr>
        </p:nvSpPr>
        <p:spPr>
          <a:xfrm>
            <a:off x="8318894" y="1677556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6"/>
          </p:nvPr>
        </p:nvSpPr>
        <p:spPr>
          <a:xfrm>
            <a:off x="8318894" y="2222695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body" idx="7"/>
          </p:nvPr>
        </p:nvSpPr>
        <p:spPr>
          <a:xfrm>
            <a:off x="755254" y="4122422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body" idx="8"/>
          </p:nvPr>
        </p:nvSpPr>
        <p:spPr>
          <a:xfrm>
            <a:off x="755254" y="4667561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body" idx="9"/>
          </p:nvPr>
        </p:nvSpPr>
        <p:spPr>
          <a:xfrm>
            <a:off x="4537074" y="4122422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body" idx="13"/>
          </p:nvPr>
        </p:nvSpPr>
        <p:spPr>
          <a:xfrm>
            <a:off x="4537074" y="4667561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body" idx="14"/>
          </p:nvPr>
        </p:nvSpPr>
        <p:spPr>
          <a:xfrm>
            <a:off x="8318894" y="4122422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body" idx="15"/>
          </p:nvPr>
        </p:nvSpPr>
        <p:spPr>
          <a:xfrm>
            <a:off x="8318894" y="4667561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плашек">
  <p:cSld name="12 плашек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47" name="Google Shape;247;p37"/>
          <p:cNvSpPr/>
          <p:nvPr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8" name="Google Shape;248;p37"/>
          <p:cNvSpPr/>
          <p:nvPr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9" name="Google Shape;249;p37"/>
          <p:cNvSpPr/>
          <p:nvPr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0" name="Google Shape;250;p37"/>
          <p:cNvSpPr/>
          <p:nvPr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1" name="Google Shape;251;p37"/>
          <p:cNvSpPr/>
          <p:nvPr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2" name="Google Shape;252;p37"/>
          <p:cNvSpPr/>
          <p:nvPr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3" name="Google Shape;253;p37"/>
          <p:cNvSpPr/>
          <p:nvPr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5" name="Google Shape;255;p37"/>
          <p:cNvSpPr/>
          <p:nvPr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7" name="Google Shape;257;p37"/>
          <p:cNvSpPr/>
          <p:nvPr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9" name="Google Shape;259;p37"/>
          <p:cNvSpPr txBox="1">
            <a:spLocks noGrp="1"/>
          </p:cNvSpPr>
          <p:nvPr>
            <p:ph type="body" idx="1"/>
          </p:nvPr>
        </p:nvSpPr>
        <p:spPr>
          <a:xfrm>
            <a:off x="758067" y="151157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37"/>
          <p:cNvSpPr txBox="1">
            <a:spLocks noGrp="1"/>
          </p:cNvSpPr>
          <p:nvPr>
            <p:ph type="body" idx="2"/>
          </p:nvPr>
        </p:nvSpPr>
        <p:spPr>
          <a:xfrm>
            <a:off x="758067" y="186717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body" idx="3"/>
          </p:nvPr>
        </p:nvSpPr>
        <p:spPr>
          <a:xfrm>
            <a:off x="3596517" y="151157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37"/>
          <p:cNvSpPr txBox="1">
            <a:spLocks noGrp="1"/>
          </p:cNvSpPr>
          <p:nvPr>
            <p:ph type="body" idx="4"/>
          </p:nvPr>
        </p:nvSpPr>
        <p:spPr>
          <a:xfrm>
            <a:off x="3596517" y="186717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body" idx="5"/>
          </p:nvPr>
        </p:nvSpPr>
        <p:spPr>
          <a:xfrm>
            <a:off x="6425442" y="151157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37"/>
          <p:cNvSpPr txBox="1">
            <a:spLocks noGrp="1"/>
          </p:cNvSpPr>
          <p:nvPr>
            <p:ph type="body" idx="6"/>
          </p:nvPr>
        </p:nvSpPr>
        <p:spPr>
          <a:xfrm>
            <a:off x="6425442" y="186717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37"/>
          <p:cNvSpPr txBox="1">
            <a:spLocks noGrp="1"/>
          </p:cNvSpPr>
          <p:nvPr>
            <p:ph type="body" idx="7"/>
          </p:nvPr>
        </p:nvSpPr>
        <p:spPr>
          <a:xfrm>
            <a:off x="9265012" y="151157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body" idx="8"/>
          </p:nvPr>
        </p:nvSpPr>
        <p:spPr>
          <a:xfrm>
            <a:off x="9265012" y="186717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body" idx="9"/>
          </p:nvPr>
        </p:nvSpPr>
        <p:spPr>
          <a:xfrm>
            <a:off x="758067" y="315443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37"/>
          <p:cNvSpPr txBox="1">
            <a:spLocks noGrp="1"/>
          </p:cNvSpPr>
          <p:nvPr>
            <p:ph type="body" idx="13"/>
          </p:nvPr>
        </p:nvSpPr>
        <p:spPr>
          <a:xfrm>
            <a:off x="758067" y="351003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37"/>
          <p:cNvSpPr txBox="1">
            <a:spLocks noGrp="1"/>
          </p:cNvSpPr>
          <p:nvPr>
            <p:ph type="body" idx="14"/>
          </p:nvPr>
        </p:nvSpPr>
        <p:spPr>
          <a:xfrm>
            <a:off x="3596517" y="315443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body" idx="15"/>
          </p:nvPr>
        </p:nvSpPr>
        <p:spPr>
          <a:xfrm>
            <a:off x="3596517" y="351003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body" idx="16"/>
          </p:nvPr>
        </p:nvSpPr>
        <p:spPr>
          <a:xfrm>
            <a:off x="6425442" y="315443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body" idx="17"/>
          </p:nvPr>
        </p:nvSpPr>
        <p:spPr>
          <a:xfrm>
            <a:off x="6425442" y="351003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body" idx="18"/>
          </p:nvPr>
        </p:nvSpPr>
        <p:spPr>
          <a:xfrm>
            <a:off x="9265012" y="315443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body" idx="19"/>
          </p:nvPr>
        </p:nvSpPr>
        <p:spPr>
          <a:xfrm>
            <a:off x="9265012" y="351003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37"/>
          <p:cNvSpPr txBox="1">
            <a:spLocks noGrp="1"/>
          </p:cNvSpPr>
          <p:nvPr>
            <p:ph type="body" idx="20"/>
          </p:nvPr>
        </p:nvSpPr>
        <p:spPr>
          <a:xfrm>
            <a:off x="758067" y="4762700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37"/>
          <p:cNvSpPr txBox="1">
            <a:spLocks noGrp="1"/>
          </p:cNvSpPr>
          <p:nvPr>
            <p:ph type="body" idx="21"/>
          </p:nvPr>
        </p:nvSpPr>
        <p:spPr>
          <a:xfrm>
            <a:off x="758067" y="5118300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body" idx="22"/>
          </p:nvPr>
        </p:nvSpPr>
        <p:spPr>
          <a:xfrm>
            <a:off x="3596517" y="4762700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body" idx="23"/>
          </p:nvPr>
        </p:nvSpPr>
        <p:spPr>
          <a:xfrm>
            <a:off x="3596517" y="5118300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body" idx="24"/>
          </p:nvPr>
        </p:nvSpPr>
        <p:spPr>
          <a:xfrm>
            <a:off x="6425442" y="4762700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37"/>
          <p:cNvSpPr txBox="1">
            <a:spLocks noGrp="1"/>
          </p:cNvSpPr>
          <p:nvPr>
            <p:ph type="body" idx="25"/>
          </p:nvPr>
        </p:nvSpPr>
        <p:spPr>
          <a:xfrm>
            <a:off x="6425442" y="5118300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37"/>
          <p:cNvSpPr txBox="1">
            <a:spLocks noGrp="1"/>
          </p:cNvSpPr>
          <p:nvPr>
            <p:ph type="body" idx="26"/>
          </p:nvPr>
        </p:nvSpPr>
        <p:spPr>
          <a:xfrm>
            <a:off x="9265012" y="4762700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37"/>
          <p:cNvSpPr txBox="1">
            <a:spLocks noGrp="1"/>
          </p:cNvSpPr>
          <p:nvPr>
            <p:ph type="body" idx="27"/>
          </p:nvPr>
        </p:nvSpPr>
        <p:spPr>
          <a:xfrm>
            <a:off x="9265012" y="5118300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лючительный_Первый вариант">
  <p:cSld name="Заключительный_Первый вариант">
    <p:bg>
      <p:bgPr>
        <a:solidFill>
          <a:schemeClr val="dk2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1" name="Google Shape;291;p25"/>
          <p:cNvSpPr/>
          <p:nvPr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2" name="Google Shape;292;p25"/>
          <p:cNvSpPr/>
          <p:nvPr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93" name="Google Shape;29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294" name="Google Shape;294;p25"/>
          <p:cNvSpPr/>
          <p:nvPr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95" name="Google Shape;29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47" y="626461"/>
            <a:ext cx="1821799" cy="44589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5"/>
          <p:cNvSpPr txBox="1"/>
          <p:nvPr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Спасибо за внимание!</a:t>
            </a:r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body" idx="1"/>
          </p:nvPr>
        </p:nvSpPr>
        <p:spPr>
          <a:xfrm>
            <a:off x="6669949" y="3983374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98" name="Google Shape;298;p2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485802" y="4019886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299" name="Google Shape;299;p25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6479482" y="4441114"/>
            <a:ext cx="157163" cy="1571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300" name="Google Shape;300;p25"/>
          <p:cNvSpPr txBox="1">
            <a:spLocks noGrp="1"/>
          </p:cNvSpPr>
          <p:nvPr>
            <p:ph type="body" idx="4"/>
          </p:nvPr>
        </p:nvSpPr>
        <p:spPr>
          <a:xfrm>
            <a:off x="6669949" y="4404602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1" name="Google Shape;301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33161" y="4762244"/>
            <a:ext cx="2625090" cy="153075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5"/>
          <p:cNvSpPr/>
          <p:nvPr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03" name="Google Shape;303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32571" y="4813957"/>
            <a:ext cx="2424970" cy="141758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5"/>
          <p:cNvSpPr txBox="1"/>
          <p:nvPr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Контакты</a:t>
            </a:r>
            <a:endParaRPr/>
          </a:p>
        </p:txBody>
      </p:sp>
      <p:sp>
        <p:nvSpPr>
          <p:cNvPr id="305" name="Google Shape;305;p25"/>
          <p:cNvSpPr txBox="1"/>
          <p:nvPr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232F44"/>
                </a:solidFill>
                <a:latin typeface="Montserrat"/>
                <a:ea typeface="Montserrat"/>
                <a:cs typeface="Montserrat"/>
                <a:sym typeface="Montserrat"/>
              </a:rPr>
              <a:t>Сайт 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 подвалом/Колонтикулом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8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38"/>
          <p:cNvSpPr/>
          <p:nvPr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38"/>
          <p:cNvSpPr txBox="1">
            <a:spLocks noGrp="1"/>
          </p:cNvSpPr>
          <p:nvPr>
            <p:ph type="ctrTitle"/>
          </p:nvPr>
        </p:nvSpPr>
        <p:spPr>
          <a:xfrm>
            <a:off x="474433" y="3736286"/>
            <a:ext cx="4155623" cy="82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Medium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dt" idx="10"/>
          </p:nvPr>
        </p:nvSpPr>
        <p:spPr>
          <a:xfrm>
            <a:off x="11394279" y="6253343"/>
            <a:ext cx="356895" cy="25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8"/>
          <p:cNvSpPr txBox="1">
            <a:spLocks noGrp="1"/>
          </p:cNvSpPr>
          <p:nvPr>
            <p:ph type="ftr" idx="11"/>
          </p:nvPr>
        </p:nvSpPr>
        <p:spPr>
          <a:xfrm>
            <a:off x="730249" y="6253344"/>
            <a:ext cx="10080329" cy="259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8"/>
          <p:cNvSpPr txBox="1">
            <a:spLocks noGrp="1"/>
          </p:cNvSpPr>
          <p:nvPr>
            <p:ph type="sldNum" idx="12"/>
          </p:nvPr>
        </p:nvSpPr>
        <p:spPr>
          <a:xfrm>
            <a:off x="10965655" y="6253343"/>
            <a:ext cx="428624" cy="25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21" name="Google Shape;321;p38"/>
          <p:cNvSpPr txBox="1"/>
          <p:nvPr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/</a:t>
            </a:r>
            <a:endParaRPr/>
          </a:p>
        </p:txBody>
      </p:sp>
      <p:cxnSp>
        <p:nvCxnSpPr>
          <p:cNvPr id="322" name="Google Shape;322;p38"/>
          <p:cNvCxnSpPr/>
          <p:nvPr/>
        </p:nvCxnSpPr>
        <p:spPr>
          <a:xfrm>
            <a:off x="10893425" y="6191248"/>
            <a:ext cx="0" cy="38338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3" name="Google Shape;32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522" y="6304356"/>
            <a:ext cx="157164" cy="157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лашка под названием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70267" y="0"/>
            <a:ext cx="56197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31" name="Google Shape;31;p26"/>
          <p:cNvSpPr/>
          <p:nvPr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ctrTitle"/>
          </p:nvPr>
        </p:nvSpPr>
        <p:spPr>
          <a:xfrm>
            <a:off x="650276" y="4335073"/>
            <a:ext cx="5547323" cy="145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subTitle" idx="1"/>
          </p:nvPr>
        </p:nvSpPr>
        <p:spPr>
          <a:xfrm>
            <a:off x="650278" y="6013203"/>
            <a:ext cx="5547322" cy="48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6"/>
          <p:cNvSpPr/>
          <p:nvPr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5" name="Google Shape;3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777" y="709806"/>
            <a:ext cx="1821799" cy="4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176" y="709807"/>
            <a:ext cx="1778825" cy="444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з подвала/Колонтикула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6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6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16"/>
          <p:cNvSpPr txBox="1">
            <a:spLocks noGrp="1"/>
          </p:cNvSpPr>
          <p:nvPr>
            <p:ph type="ctrTitle"/>
          </p:nvPr>
        </p:nvSpPr>
        <p:spPr>
          <a:xfrm>
            <a:off x="817333" y="4227668"/>
            <a:ext cx="6840767" cy="109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 Medium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6"/>
          <p:cNvSpPr txBox="1"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30" name="Google Shape;33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новое изображение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7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40" name="Google Shape;40;p27"/>
          <p:cNvSpPr/>
          <p:nvPr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1" name="Google Shape;41;p27"/>
          <p:cNvSpPr txBox="1">
            <a:spLocks noGrp="1"/>
          </p:cNvSpPr>
          <p:nvPr>
            <p:ph type="ctrTitle"/>
          </p:nvPr>
        </p:nvSpPr>
        <p:spPr>
          <a:xfrm>
            <a:off x="650276" y="4335073"/>
            <a:ext cx="5547323" cy="145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subTitle" idx="1"/>
          </p:nvPr>
        </p:nvSpPr>
        <p:spPr>
          <a:xfrm>
            <a:off x="650278" y="6013203"/>
            <a:ext cx="5547322" cy="48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27"/>
          <p:cNvSpPr/>
          <p:nvPr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4" name="Google Shape;4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777" y="709806"/>
            <a:ext cx="1821799" cy="4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176" y="709807"/>
            <a:ext cx="1778825" cy="444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лючительный_Первый вариант">
  <p:cSld name="Заключительный_Первый вариант">
    <p:bg>
      <p:bgPr>
        <a:solidFill>
          <a:schemeClr val="dk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" name="Google Shape;48;p24"/>
          <p:cNvSpPr/>
          <p:nvPr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" name="Google Shape;49;p24"/>
          <p:cNvSpPr/>
          <p:nvPr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0" name="Google Shape;5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51" name="Google Shape;51;p24"/>
          <p:cNvSpPr/>
          <p:nvPr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2" name="Google Shape;5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47" y="626461"/>
            <a:ext cx="1821799" cy="44589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4"/>
          <p:cNvSpPr txBox="1"/>
          <p:nvPr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Спасибо за внимание!</a:t>
            </a:r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body" idx="1"/>
          </p:nvPr>
        </p:nvSpPr>
        <p:spPr>
          <a:xfrm>
            <a:off x="6669949" y="3983374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5" name="Google Shape;55;p24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485802" y="4019886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56" name="Google Shape;56;p24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6479482" y="4441114"/>
            <a:ext cx="157163" cy="1571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57" name="Google Shape;57;p24"/>
          <p:cNvSpPr txBox="1">
            <a:spLocks noGrp="1"/>
          </p:cNvSpPr>
          <p:nvPr>
            <p:ph type="body" idx="4"/>
          </p:nvPr>
        </p:nvSpPr>
        <p:spPr>
          <a:xfrm>
            <a:off x="6669949" y="4404602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8" name="Google Shape;5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33161" y="4762244"/>
            <a:ext cx="2625090" cy="153075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4"/>
          <p:cNvSpPr/>
          <p:nvPr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0" name="Google Shape;60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32571" y="4813957"/>
            <a:ext cx="2424970" cy="141758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4"/>
          <p:cNvSpPr txBox="1"/>
          <p:nvPr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Контакты</a:t>
            </a:r>
            <a:endParaRPr/>
          </a:p>
        </p:txBody>
      </p:sp>
      <p:sp>
        <p:nvSpPr>
          <p:cNvPr id="62" name="Google Shape;62;p24"/>
          <p:cNvSpPr txBox="1"/>
          <p:nvPr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232F44"/>
                </a:solidFill>
                <a:latin typeface="Montserrat"/>
                <a:ea typeface="Montserrat"/>
                <a:cs typeface="Montserrat"/>
                <a:sym typeface="Montserrat"/>
              </a:rPr>
              <a:t>Сайт 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лючительный_Второй варинт">
  <p:cSld name="Заключительный_Второй варинт">
    <p:bg>
      <p:bgPr>
        <a:solidFill>
          <a:schemeClr val="dk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8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5" name="Google Shape;6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5947" y="626461"/>
            <a:ext cx="1821799" cy="44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8"/>
          <p:cNvSpPr>
            <a:spLocks noGrp="1"/>
          </p:cNvSpPr>
          <p:nvPr>
            <p:ph type="pic" idx="2"/>
          </p:nvPr>
        </p:nvSpPr>
        <p:spPr>
          <a:xfrm>
            <a:off x="5581650" y="283369"/>
            <a:ext cx="6324600" cy="6291262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8"/>
          <p:cNvSpPr txBox="1"/>
          <p:nvPr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Спасибо за внимание!</a:t>
            </a:r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747713" y="5730083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9" name="Google Shape;69;p28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563566" y="5766595"/>
            <a:ext cx="157163" cy="1571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70" name="Google Shape;70;p28"/>
          <p:cNvPicPr preferRelativeResize="0">
            <a:picLocks noGrp="1"/>
          </p:cNvPicPr>
          <p:nvPr>
            <p:ph type="pic" idx="4"/>
          </p:nvPr>
        </p:nvPicPr>
        <p:blipFill/>
        <p:spPr>
          <a:xfrm>
            <a:off x="2736219" y="5766595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71" name="Google Shape;71;p28"/>
          <p:cNvPicPr preferRelativeResize="0">
            <a:picLocks noGrp="1"/>
          </p:cNvPicPr>
          <p:nvPr>
            <p:ph type="pic" idx="5"/>
          </p:nvPr>
        </p:nvPicPr>
        <p:blipFill/>
        <p:spPr>
          <a:xfrm>
            <a:off x="5434965" y="5766595"/>
            <a:ext cx="157163" cy="1571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72" name="Google Shape;72;p28"/>
          <p:cNvSpPr txBox="1">
            <a:spLocks noGrp="1"/>
          </p:cNvSpPr>
          <p:nvPr>
            <p:ph type="body" idx="6"/>
          </p:nvPr>
        </p:nvSpPr>
        <p:spPr>
          <a:xfrm>
            <a:off x="2924496" y="5730083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7"/>
          </p:nvPr>
        </p:nvSpPr>
        <p:spPr>
          <a:xfrm>
            <a:off x="5625432" y="5730083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/>
          <p:nvPr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Контакты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з подвала/Колонтикула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ctrTitle"/>
          </p:nvPr>
        </p:nvSpPr>
        <p:spPr>
          <a:xfrm>
            <a:off x="817333" y="4227668"/>
            <a:ext cx="6840767" cy="109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 Medium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>
  <p:cSld name="Пустой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плашки">
  <p:cSld name="2 плашки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dt" idx="10"/>
          </p:nvPr>
        </p:nvSpPr>
        <p:spPr>
          <a:xfrm>
            <a:off x="11394279" y="6252368"/>
            <a:ext cx="433936" cy="26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ftr" idx="11"/>
          </p:nvPr>
        </p:nvSpPr>
        <p:spPr>
          <a:xfrm>
            <a:off x="730249" y="6252368"/>
            <a:ext cx="7433714" cy="26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ldNum" idx="12"/>
          </p:nvPr>
        </p:nvSpPr>
        <p:spPr>
          <a:xfrm>
            <a:off x="10960343" y="6252368"/>
            <a:ext cx="433936" cy="26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730248" y="1628775"/>
            <a:ext cx="49276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2"/>
          </p:nvPr>
        </p:nvSpPr>
        <p:spPr>
          <a:xfrm>
            <a:off x="730248" y="2267104"/>
            <a:ext cx="4927600" cy="338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3"/>
          </p:nvPr>
        </p:nvSpPr>
        <p:spPr>
          <a:xfrm>
            <a:off x="6405719" y="1628775"/>
            <a:ext cx="49276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4"/>
          </p:nvPr>
        </p:nvSpPr>
        <p:spPr>
          <a:xfrm>
            <a:off x="6405719" y="2267104"/>
            <a:ext cx="4927600" cy="338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овый контент">
  <p:cSld name="Текстовый контент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1"/>
          </p:nvPr>
        </p:nvSpPr>
        <p:spPr>
          <a:xfrm>
            <a:off x="481326" y="1889760"/>
            <a:ext cx="10524808" cy="401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2"/>
          </p:nvPr>
        </p:nvSpPr>
        <p:spPr>
          <a:xfrm>
            <a:off x="474976" y="1359219"/>
            <a:ext cx="105156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18.pn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Medium"/>
              <a:buNone/>
              <a:defRPr sz="4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44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endParaRPr/>
          </a:p>
        </p:txBody>
      </p:sp>
      <p:cxnSp>
        <p:nvCxnSpPr>
          <p:cNvPr id="93" name="Google Shape;93;p18"/>
          <p:cNvCxnSpPr/>
          <p:nvPr/>
        </p:nvCxnSpPr>
        <p:spPr>
          <a:xfrm>
            <a:off x="10893425" y="6191248"/>
            <a:ext cx="0" cy="38338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4" name="Google Shape;94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62522" y="6304356"/>
            <a:ext cx="157164" cy="15716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  <a:defRPr sz="4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5" name="Google Shape;28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86" name="Google Shape;28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87" name="Google Shape;28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88" name="Google Shape;28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Medium"/>
              <a:buNone/>
              <a:defRPr sz="4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8" name="Google Shape;30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9" name="Google Shape;30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0" name="Google Shape;31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1" name="Google Shape;31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"/>
          <p:cNvSpPr txBox="1">
            <a:spLocks noGrp="1"/>
          </p:cNvSpPr>
          <p:nvPr>
            <p:ph type="ctrTitle"/>
          </p:nvPr>
        </p:nvSpPr>
        <p:spPr>
          <a:xfrm>
            <a:off x="650277" y="2408235"/>
            <a:ext cx="544096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</a:pPr>
            <a:r>
              <a:rPr lang="ru-RU" sz="2400" b="0" dirty="0"/>
              <a:t>«ИСПОЛЬЗОВАНИЕ СВЕРТОЧНЫХ НЕЙРОННЫХ СЕТЕЙ RESNET ДЛЯ КЛАССИФИКАЦИИ СТРУКТУРИРОВАННЫХ ДОКУМЕНТОВ»</a:t>
            </a:r>
            <a:endParaRPr sz="2400" dirty="0"/>
          </a:p>
        </p:txBody>
      </p:sp>
      <p:sp>
        <p:nvSpPr>
          <p:cNvPr id="336" name="Google Shape;336;p1"/>
          <p:cNvSpPr txBox="1">
            <a:spLocks noGrp="1"/>
          </p:cNvSpPr>
          <p:nvPr>
            <p:ph type="subTitle" idx="1"/>
          </p:nvPr>
        </p:nvSpPr>
        <p:spPr>
          <a:xfrm>
            <a:off x="650277" y="5165335"/>
            <a:ext cx="5841011" cy="76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ru-RU" sz="1500"/>
              <a:t>Презентация к итоговой аттестационной работе.</a:t>
            </a:r>
            <a:endParaRPr/>
          </a:p>
        </p:txBody>
      </p:sp>
      <p:sp>
        <p:nvSpPr>
          <p:cNvPr id="337" name="Google Shape;337;p1"/>
          <p:cNvSpPr txBox="1">
            <a:spLocks noGrp="1"/>
          </p:cNvSpPr>
          <p:nvPr>
            <p:ph type="body" idx="2"/>
          </p:nvPr>
        </p:nvSpPr>
        <p:spPr>
          <a:xfrm>
            <a:off x="892556" y="6069541"/>
            <a:ext cx="3927093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</a:pPr>
            <a:r>
              <a:rPr lang="ru-RU" dirty="0"/>
              <a:t>Токарев Александр Васильевич</a:t>
            </a:r>
            <a:endParaRPr dirty="0"/>
          </a:p>
        </p:txBody>
      </p:sp>
      <p:sp>
        <p:nvSpPr>
          <p:cNvPr id="338" name="Google Shape;338;p1"/>
          <p:cNvSpPr txBox="1">
            <a:spLocks noGrp="1"/>
          </p:cNvSpPr>
          <p:nvPr>
            <p:ph type="body" idx="3"/>
          </p:nvPr>
        </p:nvSpPr>
        <p:spPr>
          <a:xfrm>
            <a:off x="5732317" y="6069541"/>
            <a:ext cx="758972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</a:pPr>
            <a:r>
              <a:rPr lang="ru-RU"/>
              <a:t>2024 год</a:t>
            </a:r>
            <a:endParaRPr/>
          </a:p>
        </p:txBody>
      </p:sp>
      <p:pic>
        <p:nvPicPr>
          <p:cNvPr id="339" name="Google Shape;339;p1"/>
          <p:cNvPicPr preferRelativeResize="0">
            <a:picLocks noGrp="1"/>
          </p:cNvPicPr>
          <p:nvPr>
            <p:ph type="pic" idx="4"/>
          </p:nvPr>
        </p:nvPicPr>
        <p:blipFill/>
        <p:spPr>
          <a:xfrm>
            <a:off x="741218" y="6137009"/>
            <a:ext cx="157163" cy="1571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340" name="Google Shape;340;p1"/>
          <p:cNvPicPr preferRelativeResize="0">
            <a:picLocks noGrp="1"/>
          </p:cNvPicPr>
          <p:nvPr>
            <p:ph type="pic" idx="5"/>
          </p:nvPr>
        </p:nvPicPr>
        <p:blipFill/>
        <p:spPr>
          <a:xfrm>
            <a:off x="5577535" y="6137009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/>
          <p:nvPr/>
        </p:nvSpPr>
        <p:spPr>
          <a:xfrm>
            <a:off x="932156" y="693652"/>
            <a:ext cx="10621212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0" cap="none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Архитектуры </a:t>
            </a:r>
            <a:r>
              <a:rPr lang="en-US" sz="3000" b="0" cap="none" dirty="0" err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ResNet</a:t>
            </a:r>
            <a:r>
              <a:rPr lang="en-US" sz="3000" b="0" cap="none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 </a:t>
            </a:r>
            <a:r>
              <a:rPr lang="ru-RU" sz="3000" b="0" cap="none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сетей </a:t>
            </a:r>
          </a:p>
        </p:txBody>
      </p:sp>
      <p:pic>
        <p:nvPicPr>
          <p:cNvPr id="3" name="Рисунок 2" descr="insert image description here">
            <a:extLst>
              <a:ext uri="{FF2B5EF4-FFF2-40B4-BE49-F238E27FC236}">
                <a16:creationId xmlns:a16="http://schemas.microsoft.com/office/drawing/2014/main" id="{38EFA121-C6B0-197E-C764-BD01D5DF8C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33" y="1667946"/>
            <a:ext cx="8336396" cy="38539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DF60EA-995C-5920-E7FE-FC1B26A784D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6A131D-8992-78A5-3500-978DEE25A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009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/>
          <p:nvPr/>
        </p:nvSpPr>
        <p:spPr>
          <a:xfrm>
            <a:off x="630315" y="915594"/>
            <a:ext cx="10621212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0" cap="none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Стратегия выбора и оценки эффективности моделей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5B5B9A9C-3093-D6B2-4387-623C5C7CE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766243"/>
              </p:ext>
            </p:extLst>
          </p:nvPr>
        </p:nvGraphicFramePr>
        <p:xfrm>
          <a:off x="2088415" y="1821991"/>
          <a:ext cx="8147538" cy="31427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7679">
                  <a:extLst>
                    <a:ext uri="{9D8B030D-6E8A-4147-A177-3AD203B41FA5}">
                      <a16:colId xmlns:a16="http://schemas.microsoft.com/office/drawing/2014/main" val="2479090103"/>
                    </a:ext>
                  </a:extLst>
                </a:gridCol>
                <a:gridCol w="2627472">
                  <a:extLst>
                    <a:ext uri="{9D8B030D-6E8A-4147-A177-3AD203B41FA5}">
                      <a16:colId xmlns:a16="http://schemas.microsoft.com/office/drawing/2014/main" val="721647565"/>
                    </a:ext>
                  </a:extLst>
                </a:gridCol>
                <a:gridCol w="866629">
                  <a:extLst>
                    <a:ext uri="{9D8B030D-6E8A-4147-A177-3AD203B41FA5}">
                      <a16:colId xmlns:a16="http://schemas.microsoft.com/office/drawing/2014/main" val="1549081486"/>
                    </a:ext>
                  </a:extLst>
                </a:gridCol>
                <a:gridCol w="866629">
                  <a:extLst>
                    <a:ext uri="{9D8B030D-6E8A-4147-A177-3AD203B41FA5}">
                      <a16:colId xmlns:a16="http://schemas.microsoft.com/office/drawing/2014/main" val="765629253"/>
                    </a:ext>
                  </a:extLst>
                </a:gridCol>
                <a:gridCol w="873525">
                  <a:extLst>
                    <a:ext uri="{9D8B030D-6E8A-4147-A177-3AD203B41FA5}">
                      <a16:colId xmlns:a16="http://schemas.microsoft.com/office/drawing/2014/main" val="1096202560"/>
                    </a:ext>
                  </a:extLst>
                </a:gridCol>
                <a:gridCol w="873525">
                  <a:extLst>
                    <a:ext uri="{9D8B030D-6E8A-4147-A177-3AD203B41FA5}">
                      <a16:colId xmlns:a16="http://schemas.microsoft.com/office/drawing/2014/main" val="3540741226"/>
                    </a:ext>
                  </a:extLst>
                </a:gridCol>
                <a:gridCol w="652079">
                  <a:extLst>
                    <a:ext uri="{9D8B030D-6E8A-4147-A177-3AD203B41FA5}">
                      <a16:colId xmlns:a16="http://schemas.microsoft.com/office/drawing/2014/main" val="796426769"/>
                    </a:ext>
                  </a:extLst>
                </a:gridCol>
              </a:tblGrid>
              <a:tr h="295275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200" kern="0">
                          <a:effectLst/>
                          <a:highlight>
                            <a:srgbClr val="A9D08E"/>
                          </a:highlight>
                        </a:rPr>
                        <a:t>Название сети</a:t>
                      </a:r>
                      <a:endParaRPr lang="ru-RU" sz="1200" kern="50">
                        <a:effectLst/>
                        <a:highlight>
                          <a:srgbClr val="A9D08E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200" kern="0" dirty="0">
                          <a:effectLst/>
                          <a:highlight>
                            <a:srgbClr val="A9D08E"/>
                          </a:highlight>
                        </a:rPr>
                        <a:t>название файла модели</a:t>
                      </a:r>
                      <a:endParaRPr lang="ru-RU" sz="1200" kern="50" dirty="0">
                        <a:effectLst/>
                        <a:highlight>
                          <a:srgbClr val="A9D08E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200" kern="0" dirty="0">
                          <a:effectLst/>
                          <a:highlight>
                            <a:srgbClr val="A9D08E"/>
                          </a:highlight>
                        </a:rPr>
                        <a:t>для тестовых данных</a:t>
                      </a:r>
                      <a:endParaRPr lang="ru-RU" sz="1200" kern="50" dirty="0">
                        <a:effectLst/>
                        <a:highlight>
                          <a:srgbClr val="A9D08E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200" kern="0">
                          <a:effectLst/>
                          <a:highlight>
                            <a:srgbClr val="A9D08E"/>
                          </a:highlight>
                        </a:rPr>
                        <a:t>реальные данные</a:t>
                      </a:r>
                      <a:endParaRPr lang="ru-RU" sz="1200" kern="50">
                        <a:effectLst/>
                        <a:highlight>
                          <a:srgbClr val="A9D08E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962464"/>
                  </a:ext>
                </a:extLst>
              </a:tr>
              <a:tr h="5905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200" kern="0">
                          <a:effectLst/>
                          <a:highlight>
                            <a:srgbClr val="A9D08E"/>
                          </a:highlight>
                        </a:rPr>
                        <a:t>acc</a:t>
                      </a:r>
                      <a:endParaRPr lang="ru-RU" sz="1200" kern="50">
                        <a:effectLst/>
                        <a:highlight>
                          <a:srgbClr val="A9D08E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200" kern="0">
                          <a:effectLst/>
                          <a:highlight>
                            <a:srgbClr val="A9D08E"/>
                          </a:highlight>
                        </a:rPr>
                        <a:t>loc</a:t>
                      </a:r>
                      <a:endParaRPr lang="ru-RU" sz="1200" kern="50">
                        <a:effectLst/>
                        <a:highlight>
                          <a:srgbClr val="A9D08E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200" kern="0">
                          <a:effectLst/>
                          <a:highlight>
                            <a:srgbClr val="A9D08E"/>
                          </a:highlight>
                        </a:rPr>
                        <a:t>файлов</a:t>
                      </a:r>
                      <a:endParaRPr lang="ru-RU" sz="1200" kern="50">
                        <a:effectLst/>
                        <a:highlight>
                          <a:srgbClr val="A9D08E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200" kern="0">
                          <a:effectLst/>
                          <a:highlight>
                            <a:srgbClr val="A9D08E"/>
                          </a:highlight>
                        </a:rPr>
                        <a:t>ошибок</a:t>
                      </a:r>
                      <a:endParaRPr lang="ru-RU" sz="1200" kern="50">
                        <a:effectLst/>
                        <a:highlight>
                          <a:srgbClr val="A9D08E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200" kern="0">
                          <a:effectLst/>
                          <a:highlight>
                            <a:srgbClr val="A9D08E"/>
                          </a:highlight>
                        </a:rPr>
                        <a:t>acc</a:t>
                      </a:r>
                      <a:endParaRPr lang="ru-RU" sz="1200" kern="50">
                        <a:effectLst/>
                        <a:highlight>
                          <a:srgbClr val="A9D08E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11650162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kern="0" dirty="0">
                          <a:effectLst/>
                          <a:highlight>
                            <a:srgbClr val="000000"/>
                          </a:highlight>
                        </a:rPr>
                        <a:t>ResNet18</a:t>
                      </a:r>
                      <a:endParaRPr lang="ru-RU" sz="1200" kern="50" dirty="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400" kern="0">
                          <a:effectLst/>
                        </a:rPr>
                        <a:t>model_STRUCT_DOCUMENT_ResNet18_30_acc_94.77_loss_0.1772.pth</a:t>
                      </a:r>
                      <a:endParaRPr lang="ru-RU" sz="12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  <a:highlight>
                            <a:srgbClr val="FFE699"/>
                          </a:highlight>
                        </a:rPr>
                        <a:t>94,8</a:t>
                      </a:r>
                      <a:endParaRPr lang="ru-RU" sz="1200" kern="50">
                        <a:effectLst/>
                        <a:highlight>
                          <a:srgbClr val="FFE699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</a:rPr>
                        <a:t>0,1772</a:t>
                      </a:r>
                      <a:endParaRPr lang="ru-RU" sz="12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400" kern="0" dirty="0">
                          <a:effectLst/>
                        </a:rPr>
                        <a:t>1000</a:t>
                      </a:r>
                      <a:endParaRPr lang="ru-RU" sz="1200" kern="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400" kern="0" dirty="0">
                          <a:effectLst/>
                        </a:rPr>
                        <a:t>98</a:t>
                      </a:r>
                      <a:endParaRPr lang="ru-RU" sz="1200" kern="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  <a:highlight>
                            <a:srgbClr val="FFE699"/>
                          </a:highlight>
                        </a:rPr>
                        <a:t>90,2</a:t>
                      </a:r>
                      <a:endParaRPr lang="ru-RU" sz="1200" kern="50">
                        <a:effectLst/>
                        <a:highlight>
                          <a:srgbClr val="FFE699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1247876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kern="0" dirty="0">
                          <a:effectLst/>
                          <a:highlight>
                            <a:srgbClr val="000000"/>
                          </a:highlight>
                        </a:rPr>
                        <a:t>ResNet50</a:t>
                      </a:r>
                      <a:endParaRPr lang="ru-RU" sz="1200" kern="50" dirty="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400" kern="0">
                          <a:effectLst/>
                        </a:rPr>
                        <a:t>model_STRUCT_DOCUMENT_ResNet50_30_acc_95.16_loss_0.1699.pth</a:t>
                      </a:r>
                      <a:endParaRPr lang="ru-RU" sz="12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  <a:highlight>
                            <a:srgbClr val="FFE699"/>
                          </a:highlight>
                        </a:rPr>
                        <a:t>95,2</a:t>
                      </a:r>
                      <a:endParaRPr lang="ru-RU" sz="1200" kern="50">
                        <a:effectLst/>
                        <a:highlight>
                          <a:srgbClr val="FFE699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</a:rPr>
                        <a:t>0,1699</a:t>
                      </a:r>
                      <a:endParaRPr lang="ru-RU" sz="12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400" kern="0" dirty="0">
                          <a:effectLst/>
                        </a:rPr>
                        <a:t>1000</a:t>
                      </a:r>
                      <a:endParaRPr lang="ru-RU" sz="1200" kern="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</a:rPr>
                        <a:t>89</a:t>
                      </a:r>
                      <a:endParaRPr lang="ru-RU" sz="12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  <a:highlight>
                            <a:srgbClr val="FFE699"/>
                          </a:highlight>
                        </a:rPr>
                        <a:t>91,1</a:t>
                      </a:r>
                      <a:endParaRPr lang="ru-RU" sz="1200" kern="50">
                        <a:effectLst/>
                        <a:highlight>
                          <a:srgbClr val="FFE699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0472072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kern="0" dirty="0">
                          <a:effectLst/>
                          <a:highlight>
                            <a:srgbClr val="000000"/>
                          </a:highlight>
                        </a:rPr>
                        <a:t>ResNet152</a:t>
                      </a:r>
                      <a:endParaRPr lang="ru-RU" sz="1200" kern="50" dirty="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400" kern="0">
                          <a:effectLst/>
                        </a:rPr>
                        <a:t> model_STRUCT_DOCUMENT_ResNet152_19_acc_95.96_loss_0.1391.pth</a:t>
                      </a:r>
                      <a:endParaRPr lang="ru-RU" sz="12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400" kern="0" dirty="0">
                          <a:effectLst/>
                          <a:highlight>
                            <a:srgbClr val="FFE699"/>
                          </a:highlight>
                        </a:rPr>
                        <a:t> 96</a:t>
                      </a:r>
                      <a:endParaRPr lang="ru-RU" sz="1200" kern="50" dirty="0">
                        <a:effectLst/>
                        <a:highlight>
                          <a:srgbClr val="FFE699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 kern="50">
                          <a:effectLst/>
                        </a:rPr>
                        <a:t>0.1391</a:t>
                      </a:r>
                      <a:endParaRPr lang="ru-RU" sz="12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400" kern="50" dirty="0">
                          <a:effectLst/>
                        </a:rPr>
                        <a:t>1000</a:t>
                      </a:r>
                      <a:endParaRPr lang="ru-RU" sz="1200" kern="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 kern="50">
                          <a:effectLst/>
                        </a:rPr>
                        <a:t>99</a:t>
                      </a:r>
                      <a:endParaRPr lang="ru-RU" sz="12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 kern="50" dirty="0">
                          <a:effectLst/>
                          <a:highlight>
                            <a:srgbClr val="FFE699"/>
                          </a:highlight>
                        </a:rPr>
                        <a:t>90.1</a:t>
                      </a:r>
                      <a:endParaRPr lang="ru-RU" sz="1200" kern="50" dirty="0">
                        <a:effectLst/>
                        <a:highlight>
                          <a:srgbClr val="FFE699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09483963"/>
                  </a:ext>
                </a:extLst>
              </a:tr>
            </a:tbl>
          </a:graphicData>
        </a:graphic>
      </p:graphicFrame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4DB9EFF-D91D-F3A1-887D-20CE003A408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F5E719-6979-46F2-EBDF-7890C8A034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107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/>
          <p:nvPr/>
        </p:nvSpPr>
        <p:spPr>
          <a:xfrm>
            <a:off x="630315" y="915594"/>
            <a:ext cx="10621212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cap="none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ResNet50: </a:t>
            </a:r>
            <a:r>
              <a:rPr lang="ru-RU" sz="3000" b="0" cap="none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Итоги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271961-8B38-9DF2-EC8C-88A01C1CE48D}"/>
              </a:ext>
            </a:extLst>
          </p:cNvPr>
          <p:cNvSpPr txBox="1">
            <a:spLocks/>
          </p:cNvSpPr>
          <p:nvPr/>
        </p:nvSpPr>
        <p:spPr>
          <a:xfrm>
            <a:off x="838200" y="1470331"/>
            <a:ext cx="10515600" cy="1088232"/>
          </a:xfrm>
          <a:prstGeom prst="rect">
            <a:avLst/>
          </a:prstGeom>
        </p:spPr>
        <p:txBody>
          <a:bodyPr numCol="2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ResNet50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эпох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дней ожидания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Результаты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acc_97.80_loss_0.0738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0800"/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1FE185-57FE-DA0B-8B35-78D14223F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969" y="2108271"/>
            <a:ext cx="7763831" cy="39389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2632DD-A026-9DEE-BB8F-15A411DFCCC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469536-B6EC-E3EC-1203-7468CC9579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7682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Используемые технологии:</a:t>
            </a:r>
            <a:endParaRPr sz="2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4" name="Google Shape;434;p10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0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sp>
        <p:nvSpPr>
          <p:cNvPr id="436" name="Google Shape;436;p10"/>
          <p:cNvSpPr txBox="1">
            <a:spLocks noGrp="1"/>
          </p:cNvSpPr>
          <p:nvPr>
            <p:ph type="body" idx="4294967295"/>
          </p:nvPr>
        </p:nvSpPr>
        <p:spPr>
          <a:xfrm>
            <a:off x="730249" y="1367161"/>
            <a:ext cx="10598601" cy="4421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PyTorch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 (torch,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torch.nn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,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torch.optim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):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Фреймворк для создания нейронных сетей и глубокого обучения.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Torchvision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 (models, transforms, datasets):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Инструменты для компьютерного зрения, включая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предобученные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 модели и аугментацию данных.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PIL (Image):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Библиотека для обработки и работы с изображениями.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Matplotlib (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matplotlib.pyplot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):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Визуализация данных и построение графиков.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TQDM: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Прогресс-бары для отслеживания выполнения задач.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Pandas (pd):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Обработка и анализ данных.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PyMuPDF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 (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fitz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):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Работа с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PDF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файлами.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1"/>
          <p:cNvSpPr txBox="1">
            <a:spLocks noGrp="1"/>
          </p:cNvSpPr>
          <p:nvPr>
            <p:ph type="body" idx="1"/>
          </p:nvPr>
        </p:nvSpPr>
        <p:spPr>
          <a:xfrm>
            <a:off x="6669949" y="3983374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</a:pPr>
            <a:r>
              <a:rPr lang="ru-RU" dirty="0"/>
              <a:t>+7 9913699201</a:t>
            </a:r>
            <a:endParaRPr dirty="0"/>
          </a:p>
        </p:txBody>
      </p:sp>
      <p:pic>
        <p:nvPicPr>
          <p:cNvPr id="442" name="Google Shape;442;p11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485802" y="4019886"/>
            <a:ext cx="157163" cy="1571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443" name="Google Shape;443;p11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6479482" y="4441114"/>
            <a:ext cx="157163" cy="1571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444" name="Google Shape;444;p11"/>
          <p:cNvSpPr txBox="1">
            <a:spLocks noGrp="1"/>
          </p:cNvSpPr>
          <p:nvPr>
            <p:ph type="body" idx="4"/>
          </p:nvPr>
        </p:nvSpPr>
        <p:spPr>
          <a:xfrm>
            <a:off x="6669949" y="4404602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</a:pPr>
            <a:r>
              <a:rPr lang="en-US" dirty="0"/>
              <a:t>Tok.a.78@yandex.ru</a:t>
            </a:r>
            <a:endParaRPr dirty="0"/>
          </a:p>
        </p:txBody>
      </p:sp>
      <p:sp>
        <p:nvSpPr>
          <p:cNvPr id="2" name="Google Shape;441;p11">
            <a:extLst>
              <a:ext uri="{FF2B5EF4-FFF2-40B4-BE49-F238E27FC236}">
                <a16:creationId xmlns:a16="http://schemas.microsoft.com/office/drawing/2014/main" id="{BEE7EBC4-0959-3606-40D6-096255BA6241}"/>
              </a:ext>
            </a:extLst>
          </p:cNvPr>
          <p:cNvSpPr txBox="1">
            <a:spLocks/>
          </p:cNvSpPr>
          <p:nvPr/>
        </p:nvSpPr>
        <p:spPr>
          <a:xfrm>
            <a:off x="6558063" y="2723020"/>
            <a:ext cx="1859283" cy="99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dirty="0"/>
              <a:t>Токарев</a:t>
            </a:r>
          </a:p>
          <a:p>
            <a:pPr marL="0" indent="0">
              <a:spcBef>
                <a:spcPts val="0"/>
              </a:spcBef>
            </a:pPr>
            <a:r>
              <a:rPr lang="ru-RU" dirty="0"/>
              <a:t>Александр</a:t>
            </a:r>
          </a:p>
          <a:p>
            <a:pPr marL="0" indent="0">
              <a:spcBef>
                <a:spcPts val="0"/>
              </a:spcBef>
            </a:pPr>
            <a:r>
              <a:rPr lang="ru-RU" dirty="0"/>
              <a:t>Васильевич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"/>
          <p:cNvSpPr txBox="1">
            <a:spLocks noGrp="1"/>
          </p:cNvSpPr>
          <p:nvPr>
            <p:ph type="ctrTitle"/>
          </p:nvPr>
        </p:nvSpPr>
        <p:spPr>
          <a:xfrm>
            <a:off x="2752352" y="1364268"/>
            <a:ext cx="7012217" cy="846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None/>
            </a:pPr>
            <a:r>
              <a:rPr lang="ru-RU" sz="36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Введение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b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Сегодня я расскажу о проекте по автоматизации документооборота в компании "Такси Город Барнаул". Мы столкнулись с проблемой разрозненности и неупорядоченности документов, что затрудняло их поиск и обработку, увеличивало риск ошибок и потерь данных. Это стало отправной точкой для разработки системы классификации и систематизации документов, которую я хочу вам представить.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/>
          <p:nvPr/>
        </p:nvSpPr>
        <p:spPr>
          <a:xfrm>
            <a:off x="4582782" y="729163"/>
            <a:ext cx="211203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0" cap="none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Тема</a:t>
            </a:r>
            <a:endParaRPr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1" name="Google Shape;351;p3"/>
          <p:cNvSpPr/>
          <p:nvPr/>
        </p:nvSpPr>
        <p:spPr>
          <a:xfrm>
            <a:off x="1162975" y="1398090"/>
            <a:ext cx="930379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 Medium"/>
                <a:sym typeface="Montserrat Medium"/>
              </a:rPr>
              <a:t>ИСПОЛЬЗОВАНИЕ СВЕРТОЧНЫХ НЕЙРОННЫХ СЕТЕЙ RESNET ДЛЯ КЛАССИФИКАЦИИ СТРУКТУРИРОВАННЫХ ДОКУМЕНТОВ</a:t>
            </a:r>
            <a:endParaRPr sz="2000" b="0" cap="none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Montserrat Medium"/>
              <a:sym typeface="Montserrat Medium"/>
            </a:endParaRPr>
          </a:p>
        </p:txBody>
      </p:sp>
      <p:sp>
        <p:nvSpPr>
          <p:cNvPr id="352" name="Google Shape;352;p3"/>
          <p:cNvSpPr/>
          <p:nvPr/>
        </p:nvSpPr>
        <p:spPr>
          <a:xfrm>
            <a:off x="5017194" y="2349984"/>
            <a:ext cx="285894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Цели</a:t>
            </a:r>
            <a:endParaRPr sz="32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Montserrat Medium"/>
            </a:endParaRPr>
          </a:p>
        </p:txBody>
      </p:sp>
      <p:sp>
        <p:nvSpPr>
          <p:cNvPr id="353" name="Google Shape;353;p3"/>
          <p:cNvSpPr/>
          <p:nvPr/>
        </p:nvSpPr>
        <p:spPr>
          <a:xfrm>
            <a:off x="1787929" y="3213181"/>
            <a:ext cx="823496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Основная цель данного проекта заключается в разработке и внедрении эффективной системы классификации и систематизации документов, связанной с деятельностью компании, </a:t>
            </a:r>
            <a:r>
              <a:rPr lang="ru-RU" sz="200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что улучшает управление </a:t>
            </a: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документами, их хранение и доступ к ним. В конечном итоге это должно повысить безопасность данных, уменьшить риск потерь, а также сократить время и ресурсы, затрачиваемые на обработку документации.</a:t>
            </a:r>
            <a:endParaRPr sz="2000" b="0" cap="none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Montserrat Medium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297B893-41C8-149A-13E7-DDBFA3E6659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B8CAD64-AD54-7860-3CE2-67056C769D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/>
          <p:nvPr/>
        </p:nvSpPr>
        <p:spPr>
          <a:xfrm>
            <a:off x="2427122" y="693652"/>
            <a:ext cx="6736247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0" cap="none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Что нужно классифицировать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3" name="Google Shape;353;p3"/>
          <p:cNvSpPr/>
          <p:nvPr/>
        </p:nvSpPr>
        <p:spPr>
          <a:xfrm>
            <a:off x="1532877" y="2001006"/>
            <a:ext cx="9126245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ПТС</a:t>
            </a: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-паспорт транспортного средства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СТС</a:t>
            </a: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-свидетельство о регистрации транспортного средства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ОСАГО</a:t>
            </a: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 - обязательное страхование автогражданской ответственности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Разрешение на авто от минтранс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Техосмотр или диагностическая карта ТС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Паспорт РФ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ВУ</a:t>
            </a: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 – водительское удостоверение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СНИЛС</a:t>
            </a: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 - страховой номер индивидуального лицевого счёта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Справка о судимости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ИНН</a:t>
            </a: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 - идентификационный номер налогоплательщика</a:t>
            </a:r>
            <a:endParaRPr sz="2000" b="0" cap="none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Montserrat Medium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1B84B43-CB55-43EE-0F88-D82351A5BD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2C7CC20-1DCC-3054-C18F-10BEF1E7F4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77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"/>
          <p:cNvSpPr txBox="1">
            <a:spLocks noGrp="1"/>
          </p:cNvSpPr>
          <p:nvPr>
            <p:ph type="ftr" idx="11"/>
          </p:nvPr>
        </p:nvSpPr>
        <p:spPr>
          <a:xfrm>
            <a:off x="730249" y="6252368"/>
            <a:ext cx="7433714" cy="26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"/>
          <p:cNvSpPr txBox="1">
            <a:spLocks noGrp="1"/>
          </p:cNvSpPr>
          <p:nvPr>
            <p:ph type="sldNum" idx="12"/>
          </p:nvPr>
        </p:nvSpPr>
        <p:spPr>
          <a:xfrm>
            <a:off x="10960343" y="6252368"/>
            <a:ext cx="433936" cy="26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4C9C4D0-5611-CA4A-F24E-AA8890BFE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73" y="1497952"/>
            <a:ext cx="1048621" cy="1006676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2C29044-9ED8-26D7-1757-63CB3199B646}"/>
              </a:ext>
            </a:extLst>
          </p:cNvPr>
          <p:cNvSpPr txBox="1">
            <a:spLocks/>
          </p:cNvSpPr>
          <p:nvPr/>
        </p:nvSpPr>
        <p:spPr>
          <a:xfrm>
            <a:off x="2334827" y="480536"/>
            <a:ext cx="7182035" cy="61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4400" dirty="0">
                <a:solidFill>
                  <a:srgbClr val="19191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Существующие решения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4246EFFA-52A1-1CD1-12BE-EA2435650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48" y="2678418"/>
            <a:ext cx="5982446" cy="2641650"/>
          </a:xfrm>
        </p:spPr>
        <p:txBody>
          <a:bodyPr numCol="2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31F2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</a:t>
            </a:r>
            <a:r>
              <a:rPr lang="ru-RU" sz="2800" b="0" i="0" dirty="0">
                <a:solidFill>
                  <a:srgbClr val="231F2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0" i="0" dirty="0">
                <a:solidFill>
                  <a:srgbClr val="231F2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Engines</a:t>
            </a:r>
            <a:endParaRPr lang="en-US" sz="2800" i="0" dirty="0">
              <a:solidFill>
                <a:srgbClr val="231F20"/>
              </a:solidFill>
              <a:effectLst/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i="0" dirty="0" err="1">
                <a:solidFill>
                  <a:srgbClr val="231F2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Dbrain</a:t>
            </a:r>
            <a:r>
              <a:rPr lang="en-US" sz="2800" i="0" dirty="0">
                <a:solidFill>
                  <a:srgbClr val="231F2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ru-RU" sz="2800" dirty="0">
              <a:solidFill>
                <a:srgbClr val="231F20"/>
              </a:solidFill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800" i="0" dirty="0" err="1">
                <a:solidFill>
                  <a:srgbClr val="231F2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Биорг.Паспорт</a:t>
            </a:r>
            <a:endParaRPr 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82A61DFA-A405-8C64-E37D-AD6CF5D72A3F}"/>
              </a:ext>
            </a:extLst>
          </p:cNvPr>
          <p:cNvSpPr txBox="1">
            <a:spLocks/>
          </p:cNvSpPr>
          <p:nvPr/>
        </p:nvSpPr>
        <p:spPr>
          <a:xfrm>
            <a:off x="6678969" y="1487325"/>
            <a:ext cx="4715310" cy="4352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675" tIns="45675" rIns="45675" bIns="45675" rtlCol="0" anchor="t" anchorCtr="0">
            <a:normAutofit fontScale="92500" lnSpcReduction="10000"/>
          </a:bodyPr>
          <a:lstStyle>
            <a:lvl1pPr marL="457200" lvl="0" indent="-4064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ingdings 3" charset="2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lvl="1" indent="-4064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ingdings 3" charset="2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4064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ingdings 3" charset="2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4064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ingdings 3" charset="2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4064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ingdings 3" charset="2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4064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ingdings 3" charset="2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0400" lvl="6" indent="-4064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ingdings 3" charset="2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lvl="7" indent="-4064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ingdings 3" charset="2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4800" lvl="8" indent="-4064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ingdings 3" charset="2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buNone/>
            </a:pPr>
            <a:r>
              <a:rPr lang="ru-RU" sz="1900" dirty="0">
                <a:solidFill>
                  <a:srgbClr val="231F2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Распознают содержимое документов с высоким </a:t>
            </a:r>
            <a:r>
              <a:rPr lang="en-US" sz="1900" dirty="0">
                <a:solidFill>
                  <a:srgbClr val="231F2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accuracy</a:t>
            </a:r>
            <a:endParaRPr lang="ru-RU" sz="1900" dirty="0">
              <a:solidFill>
                <a:srgbClr val="231F2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0800" indent="0">
              <a:buNone/>
            </a:pPr>
            <a:r>
              <a:rPr lang="ru-RU" sz="1900" dirty="0">
                <a:latin typeface="Verdana" panose="020B0604030504040204" pitchFamily="34" charset="0"/>
                <a:ea typeface="Verdana" panose="020B0604030504040204" pitchFamily="34" charset="0"/>
              </a:rPr>
              <a:t>Интегрируются через API</a:t>
            </a:r>
          </a:p>
          <a:p>
            <a:pPr marL="50800" indent="0">
              <a:buNone/>
            </a:pPr>
            <a:r>
              <a:rPr lang="ru-RU" sz="1900" dirty="0">
                <a:latin typeface="Verdana" panose="020B0604030504040204" pitchFamily="34" charset="0"/>
                <a:ea typeface="Verdana" panose="020B0604030504040204" pitchFamily="34" charset="0"/>
              </a:rPr>
              <a:t>Выполняют требования федерального закона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 marL="50800" indent="0">
              <a:buNone/>
            </a:pPr>
            <a:r>
              <a:rPr lang="ru-RU" sz="1900" dirty="0">
                <a:solidFill>
                  <a:srgbClr val="231F2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Продукты закрытого типа</a:t>
            </a:r>
          </a:p>
          <a:p>
            <a:pPr marL="50800" indent="0">
              <a:buNone/>
            </a:pPr>
            <a:r>
              <a:rPr lang="ru-RU" sz="1900" dirty="0">
                <a:solidFill>
                  <a:srgbClr val="231F2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Подходят только для ограниченного числа </a:t>
            </a:r>
          </a:p>
          <a:p>
            <a:pPr marL="50800" indent="0">
              <a:buNone/>
            </a:pPr>
            <a:r>
              <a:rPr lang="ru-RU" sz="1900" dirty="0">
                <a:solidFill>
                  <a:srgbClr val="231F2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типов документов: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231F2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Паспорта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231F2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Водительские удостоверения</a:t>
            </a:r>
          </a:p>
          <a:p>
            <a:pPr marL="50800" indent="0">
              <a:buNone/>
            </a:pPr>
            <a:r>
              <a:rPr lang="ru-RU" sz="1900" dirty="0">
                <a:solidFill>
                  <a:srgbClr val="231F2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Стоимость неясна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BEC25EF-B113-FE6D-0D15-DB0F37DF2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794" y="3436928"/>
            <a:ext cx="994971" cy="10066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/>
          <p:nvPr/>
        </p:nvSpPr>
        <p:spPr>
          <a:xfrm>
            <a:off x="932156" y="693652"/>
            <a:ext cx="10621212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0" cap="none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Проблемы подготовки</a:t>
            </a:r>
            <a:r>
              <a:rPr lang="en-US" sz="3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 </a:t>
            </a:r>
            <a:r>
              <a:rPr lang="ru-RU" sz="3000" b="0" cap="none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датасета</a:t>
            </a:r>
          </a:p>
        </p:txBody>
      </p:sp>
      <p:sp>
        <p:nvSpPr>
          <p:cNvPr id="353" name="Google Shape;353;p3"/>
          <p:cNvSpPr/>
          <p:nvPr/>
        </p:nvSpPr>
        <p:spPr>
          <a:xfrm>
            <a:off x="1532877" y="2001006"/>
            <a:ext cx="9126245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Сбор данных: Категоризация из множества источников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Стандартизация: Приведение всех документов к единому формату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Обработка PDF многостраничных документов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Верификация на целостность и актуальность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Классификация документов.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Оценка: Удовлетворенность результатами.</a:t>
            </a:r>
            <a:endParaRPr sz="2000" cap="none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Montserrat Medium"/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9782D94-02C2-E012-7C64-37879C3C0E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5D9C488-366A-8605-0319-21D1732C04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379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/>
          <p:nvPr/>
        </p:nvSpPr>
        <p:spPr>
          <a:xfrm>
            <a:off x="932156" y="693652"/>
            <a:ext cx="10621212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0" cap="none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Решение проблем датасета</a:t>
            </a:r>
          </a:p>
        </p:txBody>
      </p:sp>
      <p:sp>
        <p:nvSpPr>
          <p:cNvPr id="353" name="Google Shape;353;p3"/>
          <p:cNvSpPr/>
          <p:nvPr/>
        </p:nvSpPr>
        <p:spPr>
          <a:xfrm>
            <a:off x="1532877" y="2001006"/>
            <a:ext cx="9126245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Выбор модели бинарной классификации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Выбор начального типа документа для очистки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данных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Итерационное обученные и применение моделей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для классификации документов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Рефакторинг классов документов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Анализ результатов и выводы</a:t>
            </a:r>
            <a:endParaRPr sz="2000" cap="none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Montserrat Medium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0C0DC4-A415-5C8D-88C3-C8F06DF3F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87" y="1343072"/>
            <a:ext cx="3024024" cy="20859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4227A6-B461-BB35-B48E-A2B31FE62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85" y="3689554"/>
            <a:ext cx="3275226" cy="22622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B9391A8-EC22-644F-6965-56E585946F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123514E-BC1A-15CD-720A-FD982374D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456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/>
          <p:nvPr/>
        </p:nvSpPr>
        <p:spPr>
          <a:xfrm>
            <a:off x="932156" y="693652"/>
            <a:ext cx="10621212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0" cap="none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Категории документов</a:t>
            </a:r>
          </a:p>
        </p:txBody>
      </p:sp>
      <p:sp>
        <p:nvSpPr>
          <p:cNvPr id="353" name="Google Shape;353;p3"/>
          <p:cNvSpPr/>
          <p:nvPr/>
        </p:nvSpPr>
        <p:spPr>
          <a:xfrm>
            <a:off x="1358283" y="1944209"/>
            <a:ext cx="7735410" cy="321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Class </a:t>
            </a:r>
            <a:r>
              <a:rPr lang="ru-RU" sz="2000" b="1" dirty="0" err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Name,Index</a:t>
            </a:r>
            <a:endParaRPr lang="ru-RU" sz="2000" b="1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Montserrat Medium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01 ПТС 1страница,0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01 ПТС 2страница,1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01 ПТС новые,2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02 СТС 1страница,3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02 СТС 2страница,4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03 ОСАГО 1страница,5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03 ОСАГО 2страница,6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04 Разрешение на авто новое,7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04 Разрешение старое,8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05 Техосмотр,9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06 Паспорт 1-я страница,10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06 Паспорт прописка,11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07 ВУ 1 страница,12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07 ВУ 2 страница,13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07 ВУ старые права,14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08 СНИЛС 1 страница,15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08 СНИЛС 2 страница,16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09 Судимость,17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10 ИНН,18</a:t>
            </a:r>
            <a:endParaRPr lang="ru-RU" sz="2000" cap="none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Montserrat Medium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6487BB-0FCA-3B85-C176-98DA9319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654" y="1586489"/>
            <a:ext cx="2928714" cy="42931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429C94-1B3A-2106-43A7-F90B137005A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04ABD6-16E5-5C1D-B43B-FCF32C968E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0196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/>
          <p:nvPr/>
        </p:nvSpPr>
        <p:spPr>
          <a:xfrm>
            <a:off x="932156" y="693652"/>
            <a:ext cx="10621212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0" cap="none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Medium"/>
              </a:rPr>
              <a:t>Объем тренировочного датасета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727E6FCA-79D2-09A5-D1FD-D964E0494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191390"/>
              </p:ext>
            </p:extLst>
          </p:nvPr>
        </p:nvGraphicFramePr>
        <p:xfrm>
          <a:off x="2848699" y="1247609"/>
          <a:ext cx="6240841" cy="47337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56692">
                  <a:extLst>
                    <a:ext uri="{9D8B030D-6E8A-4147-A177-3AD203B41FA5}">
                      <a16:colId xmlns:a16="http://schemas.microsoft.com/office/drawing/2014/main" val="3611618107"/>
                    </a:ext>
                  </a:extLst>
                </a:gridCol>
                <a:gridCol w="1913338">
                  <a:extLst>
                    <a:ext uri="{9D8B030D-6E8A-4147-A177-3AD203B41FA5}">
                      <a16:colId xmlns:a16="http://schemas.microsoft.com/office/drawing/2014/main" val="3978551461"/>
                    </a:ext>
                  </a:extLst>
                </a:gridCol>
                <a:gridCol w="1270811">
                  <a:extLst>
                    <a:ext uri="{9D8B030D-6E8A-4147-A177-3AD203B41FA5}">
                      <a16:colId xmlns:a16="http://schemas.microsoft.com/office/drawing/2014/main" val="2078036263"/>
                    </a:ext>
                  </a:extLst>
                </a:gridCol>
              </a:tblGrid>
              <a:tr h="4494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100" kern="0" dirty="0">
                          <a:effectLst/>
                          <a:highlight>
                            <a:srgbClr val="FABF8F"/>
                          </a:highlight>
                        </a:rPr>
                        <a:t>Папка</a:t>
                      </a:r>
                      <a:endParaRPr lang="ru-RU" sz="1100" kern="50" dirty="0">
                        <a:effectLst/>
                        <a:highlight>
                          <a:srgbClr val="FABF8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100" kern="0" dirty="0">
                          <a:effectLst/>
                          <a:highlight>
                            <a:srgbClr val="FABF8F"/>
                          </a:highlight>
                        </a:rPr>
                        <a:t>Общий объем Мбайт</a:t>
                      </a:r>
                      <a:endParaRPr lang="ru-RU" sz="1100" kern="50" dirty="0">
                        <a:effectLst/>
                        <a:highlight>
                          <a:srgbClr val="FABF8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  <a:highlight>
                            <a:srgbClr val="FABF8F"/>
                          </a:highlight>
                        </a:rPr>
                        <a:t>Файлы JPG</a:t>
                      </a:r>
                      <a:endParaRPr lang="ru-RU" sz="1100" kern="50">
                        <a:effectLst/>
                        <a:highlight>
                          <a:srgbClr val="FABF8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ctr"/>
                </a:tc>
                <a:extLst>
                  <a:ext uri="{0D108BD9-81ED-4DB2-BD59-A6C34878D82A}">
                    <a16:rowId xmlns:a16="http://schemas.microsoft.com/office/drawing/2014/main" val="1003347462"/>
                  </a:ext>
                </a:extLst>
              </a:tr>
              <a:tr h="221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  <a:highlight>
                            <a:srgbClr val="000000"/>
                          </a:highlight>
                        </a:rPr>
                        <a:t>01 ПТС 1страница</a:t>
                      </a:r>
                      <a:endParaRPr lang="ru-RU" sz="1400" kern="5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2 587.7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 dirty="0">
                          <a:effectLst/>
                        </a:rPr>
                        <a:t>1775</a:t>
                      </a:r>
                      <a:endParaRPr lang="ru-RU" sz="1100" kern="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extLst>
                  <a:ext uri="{0D108BD9-81ED-4DB2-BD59-A6C34878D82A}">
                    <a16:rowId xmlns:a16="http://schemas.microsoft.com/office/drawing/2014/main" val="3473168398"/>
                  </a:ext>
                </a:extLst>
              </a:tr>
              <a:tr h="221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  <a:highlight>
                            <a:srgbClr val="000000"/>
                          </a:highlight>
                        </a:rPr>
                        <a:t>01 ПТС 2страница</a:t>
                      </a:r>
                      <a:endParaRPr lang="ru-RU" sz="1400" kern="5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2333.23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625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extLst>
                  <a:ext uri="{0D108BD9-81ED-4DB2-BD59-A6C34878D82A}">
                    <a16:rowId xmlns:a16="http://schemas.microsoft.com/office/drawing/2014/main" val="2542877176"/>
                  </a:ext>
                </a:extLst>
              </a:tr>
              <a:tr h="221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  <a:highlight>
                            <a:srgbClr val="000000"/>
                          </a:highlight>
                        </a:rPr>
                        <a:t>01 ПТС новые</a:t>
                      </a:r>
                      <a:endParaRPr lang="ru-RU" sz="1400" kern="5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2 258.5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 dirty="0">
                          <a:effectLst/>
                        </a:rPr>
                        <a:t>806</a:t>
                      </a:r>
                      <a:endParaRPr lang="ru-RU" sz="1100" kern="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extLst>
                  <a:ext uri="{0D108BD9-81ED-4DB2-BD59-A6C34878D82A}">
                    <a16:rowId xmlns:a16="http://schemas.microsoft.com/office/drawing/2014/main" val="2240922568"/>
                  </a:ext>
                </a:extLst>
              </a:tr>
              <a:tr h="221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  <a:highlight>
                            <a:srgbClr val="000000"/>
                          </a:highlight>
                        </a:rPr>
                        <a:t>02 СТС 1страница</a:t>
                      </a:r>
                      <a:endParaRPr lang="ru-RU" sz="1400" kern="5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1 332.7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1862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extLst>
                  <a:ext uri="{0D108BD9-81ED-4DB2-BD59-A6C34878D82A}">
                    <a16:rowId xmlns:a16="http://schemas.microsoft.com/office/drawing/2014/main" val="2096797931"/>
                  </a:ext>
                </a:extLst>
              </a:tr>
              <a:tr h="221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  <a:highlight>
                            <a:srgbClr val="000000"/>
                          </a:highlight>
                        </a:rPr>
                        <a:t>02 СТС 2страница</a:t>
                      </a:r>
                      <a:endParaRPr lang="ru-RU" sz="1400" kern="5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414.2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 dirty="0">
                          <a:effectLst/>
                        </a:rPr>
                        <a:t>573</a:t>
                      </a:r>
                      <a:endParaRPr lang="ru-RU" sz="1100" kern="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extLst>
                  <a:ext uri="{0D108BD9-81ED-4DB2-BD59-A6C34878D82A}">
                    <a16:rowId xmlns:a16="http://schemas.microsoft.com/office/drawing/2014/main" val="488344137"/>
                  </a:ext>
                </a:extLst>
              </a:tr>
              <a:tr h="221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  <a:highlight>
                            <a:srgbClr val="000000"/>
                          </a:highlight>
                        </a:rPr>
                        <a:t>03 ОСАГО 1страница</a:t>
                      </a:r>
                      <a:endParaRPr lang="ru-RU" sz="1400" kern="5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6 036.7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2660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extLst>
                  <a:ext uri="{0D108BD9-81ED-4DB2-BD59-A6C34878D82A}">
                    <a16:rowId xmlns:a16="http://schemas.microsoft.com/office/drawing/2014/main" val="1437986438"/>
                  </a:ext>
                </a:extLst>
              </a:tr>
              <a:tr h="221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  <a:highlight>
                            <a:srgbClr val="000000"/>
                          </a:highlight>
                        </a:rPr>
                        <a:t>03 ОСАГО 2страница</a:t>
                      </a:r>
                      <a:endParaRPr lang="ru-RU" sz="1400" kern="5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1 654.0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 dirty="0">
                          <a:effectLst/>
                        </a:rPr>
                        <a:t>1418</a:t>
                      </a:r>
                      <a:endParaRPr lang="ru-RU" sz="1100" kern="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extLst>
                  <a:ext uri="{0D108BD9-81ED-4DB2-BD59-A6C34878D82A}">
                    <a16:rowId xmlns:a16="http://schemas.microsoft.com/office/drawing/2014/main" val="2624342332"/>
                  </a:ext>
                </a:extLst>
              </a:tr>
              <a:tr h="221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kern="0" dirty="0">
                          <a:effectLst/>
                          <a:highlight>
                            <a:srgbClr val="000000"/>
                          </a:highlight>
                        </a:rPr>
                        <a:t>04 Разрешение на авто новое</a:t>
                      </a:r>
                      <a:endParaRPr lang="ru-RU" sz="1400" kern="50" dirty="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 dirty="0">
                          <a:effectLst/>
                        </a:rPr>
                        <a:t>129.1</a:t>
                      </a:r>
                      <a:endParaRPr lang="ru-RU" sz="1100" kern="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259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extLst>
                  <a:ext uri="{0D108BD9-81ED-4DB2-BD59-A6C34878D82A}">
                    <a16:rowId xmlns:a16="http://schemas.microsoft.com/office/drawing/2014/main" val="1615326252"/>
                  </a:ext>
                </a:extLst>
              </a:tr>
              <a:tr h="221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  <a:highlight>
                            <a:srgbClr val="000000"/>
                          </a:highlight>
                        </a:rPr>
                        <a:t>04 Разрешение старое</a:t>
                      </a:r>
                      <a:endParaRPr lang="ru-RU" sz="1400" kern="5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679.4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 dirty="0">
                          <a:effectLst/>
                        </a:rPr>
                        <a:t>729</a:t>
                      </a:r>
                      <a:endParaRPr lang="ru-RU" sz="1100" kern="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extLst>
                  <a:ext uri="{0D108BD9-81ED-4DB2-BD59-A6C34878D82A}">
                    <a16:rowId xmlns:a16="http://schemas.microsoft.com/office/drawing/2014/main" val="1864974626"/>
                  </a:ext>
                </a:extLst>
              </a:tr>
              <a:tr h="221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  <a:highlight>
                            <a:srgbClr val="000000"/>
                          </a:highlight>
                        </a:rPr>
                        <a:t>05 Техосмотр</a:t>
                      </a:r>
                      <a:endParaRPr lang="ru-RU" sz="1400" kern="5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3 832.2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2778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extLst>
                  <a:ext uri="{0D108BD9-81ED-4DB2-BD59-A6C34878D82A}">
                    <a16:rowId xmlns:a16="http://schemas.microsoft.com/office/drawing/2014/main" val="3901271739"/>
                  </a:ext>
                </a:extLst>
              </a:tr>
              <a:tr h="221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kern="0" dirty="0">
                          <a:effectLst/>
                          <a:highlight>
                            <a:srgbClr val="000000"/>
                          </a:highlight>
                        </a:rPr>
                        <a:t>06 Паспорт 1-я страница</a:t>
                      </a:r>
                      <a:endParaRPr lang="ru-RU" sz="1400" kern="50" dirty="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2 437.8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 dirty="0">
                          <a:effectLst/>
                        </a:rPr>
                        <a:t>1659</a:t>
                      </a:r>
                      <a:endParaRPr lang="ru-RU" sz="1100" kern="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extLst>
                  <a:ext uri="{0D108BD9-81ED-4DB2-BD59-A6C34878D82A}">
                    <a16:rowId xmlns:a16="http://schemas.microsoft.com/office/drawing/2014/main" val="62485775"/>
                  </a:ext>
                </a:extLst>
              </a:tr>
              <a:tr h="221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  <a:highlight>
                            <a:srgbClr val="000000"/>
                          </a:highlight>
                        </a:rPr>
                        <a:t>06 Паспорт прописка</a:t>
                      </a:r>
                      <a:endParaRPr lang="ru-RU" sz="1400" kern="5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742.6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 dirty="0">
                          <a:effectLst/>
                        </a:rPr>
                        <a:t>643</a:t>
                      </a:r>
                      <a:endParaRPr lang="ru-RU" sz="1100" kern="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extLst>
                  <a:ext uri="{0D108BD9-81ED-4DB2-BD59-A6C34878D82A}">
                    <a16:rowId xmlns:a16="http://schemas.microsoft.com/office/drawing/2014/main" val="4272271006"/>
                  </a:ext>
                </a:extLst>
              </a:tr>
              <a:tr h="221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  <a:highlight>
                            <a:srgbClr val="000000"/>
                          </a:highlight>
                        </a:rPr>
                        <a:t>07 ВУ 1 страница</a:t>
                      </a:r>
                      <a:endParaRPr lang="ru-RU" sz="1400" kern="5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1 190.4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2569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extLst>
                  <a:ext uri="{0D108BD9-81ED-4DB2-BD59-A6C34878D82A}">
                    <a16:rowId xmlns:a16="http://schemas.microsoft.com/office/drawing/2014/main" val="1294183452"/>
                  </a:ext>
                </a:extLst>
              </a:tr>
              <a:tr h="221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  <a:highlight>
                            <a:srgbClr val="000000"/>
                          </a:highlight>
                        </a:rPr>
                        <a:t>07 ВУ 2 страница</a:t>
                      </a:r>
                      <a:endParaRPr lang="ru-RU" sz="1400" kern="5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1 361.3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 dirty="0">
                          <a:effectLst/>
                        </a:rPr>
                        <a:t>2783</a:t>
                      </a:r>
                      <a:endParaRPr lang="ru-RU" sz="1100" kern="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extLst>
                  <a:ext uri="{0D108BD9-81ED-4DB2-BD59-A6C34878D82A}">
                    <a16:rowId xmlns:a16="http://schemas.microsoft.com/office/drawing/2014/main" val="563915321"/>
                  </a:ext>
                </a:extLst>
              </a:tr>
              <a:tr h="221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  <a:highlight>
                            <a:srgbClr val="000000"/>
                          </a:highlight>
                        </a:rPr>
                        <a:t>07 ВУ старые права</a:t>
                      </a:r>
                      <a:endParaRPr lang="ru-RU" sz="1400" kern="5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210.7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381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extLst>
                  <a:ext uri="{0D108BD9-81ED-4DB2-BD59-A6C34878D82A}">
                    <a16:rowId xmlns:a16="http://schemas.microsoft.com/office/drawing/2014/main" val="1277767206"/>
                  </a:ext>
                </a:extLst>
              </a:tr>
              <a:tr h="221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  <a:highlight>
                            <a:srgbClr val="000000"/>
                          </a:highlight>
                        </a:rPr>
                        <a:t>08 СНИЛС 1 страница</a:t>
                      </a:r>
                      <a:endParaRPr lang="ru-RU" sz="1400" kern="5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812.9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1279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extLst>
                  <a:ext uri="{0D108BD9-81ED-4DB2-BD59-A6C34878D82A}">
                    <a16:rowId xmlns:a16="http://schemas.microsoft.com/office/drawing/2014/main" val="1830948976"/>
                  </a:ext>
                </a:extLst>
              </a:tr>
              <a:tr h="221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  <a:highlight>
                            <a:srgbClr val="000000"/>
                          </a:highlight>
                        </a:rPr>
                        <a:t>08 СНИЛС 2 страница</a:t>
                      </a:r>
                      <a:endParaRPr lang="ru-RU" sz="1400" kern="5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569.5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 dirty="0">
                          <a:effectLst/>
                        </a:rPr>
                        <a:t>906</a:t>
                      </a:r>
                      <a:endParaRPr lang="ru-RU" sz="1100" kern="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extLst>
                  <a:ext uri="{0D108BD9-81ED-4DB2-BD59-A6C34878D82A}">
                    <a16:rowId xmlns:a16="http://schemas.microsoft.com/office/drawing/2014/main" val="3287273452"/>
                  </a:ext>
                </a:extLst>
              </a:tr>
              <a:tr h="221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kern="0">
                          <a:effectLst/>
                          <a:highlight>
                            <a:srgbClr val="000000"/>
                          </a:highlight>
                        </a:rPr>
                        <a:t>09 Судимость</a:t>
                      </a:r>
                      <a:endParaRPr lang="ru-RU" sz="1400" kern="5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456.4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 dirty="0">
                          <a:effectLst/>
                        </a:rPr>
                        <a:t>282</a:t>
                      </a:r>
                      <a:endParaRPr lang="ru-RU" sz="1100" kern="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extLst>
                  <a:ext uri="{0D108BD9-81ED-4DB2-BD59-A6C34878D82A}">
                    <a16:rowId xmlns:a16="http://schemas.microsoft.com/office/drawing/2014/main" val="1192680759"/>
                  </a:ext>
                </a:extLst>
              </a:tr>
              <a:tr h="221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ru-RU" sz="1400" kern="0" dirty="0">
                          <a:effectLst/>
                          <a:highlight>
                            <a:srgbClr val="000000"/>
                          </a:highlight>
                        </a:rPr>
                        <a:t>10 ИНН</a:t>
                      </a:r>
                      <a:endParaRPr lang="ru-RU" sz="1400" kern="50" dirty="0">
                        <a:effectLst/>
                        <a:highlight>
                          <a:srgbClr val="0000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>
                          <a:effectLst/>
                        </a:rPr>
                        <a:t>718.1</a:t>
                      </a:r>
                      <a:endParaRPr lang="ru-RU" sz="1100" kern="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ru-RU" sz="1100" kern="0" dirty="0">
                          <a:effectLst/>
                        </a:rPr>
                        <a:t>732</a:t>
                      </a:r>
                      <a:endParaRPr lang="ru-RU" sz="1100" kern="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37" marR="64237" marT="0" marB="0" anchor="b"/>
                </a:tc>
                <a:extLst>
                  <a:ext uri="{0D108BD9-81ED-4DB2-BD59-A6C34878D82A}">
                    <a16:rowId xmlns:a16="http://schemas.microsoft.com/office/drawing/2014/main" val="2693921026"/>
                  </a:ext>
                </a:extLst>
              </a:tr>
            </a:tbl>
          </a:graphicData>
        </a:graphic>
      </p:graphicFrame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60FE4E3-91AD-189C-D2ED-4C7B9E78AD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3DECBB3-5641-2E87-72BF-2EA6B60965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1364338"/>
      </p:ext>
    </p:extLst>
  </p:cSld>
  <p:clrMapOvr>
    <a:masterClrMapping/>
  </p:clrMapOvr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755</Words>
  <Application>Microsoft Office PowerPoint</Application>
  <PresentationFormat>Широкоэкранный</PresentationFormat>
  <Paragraphs>192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14</vt:i4>
      </vt:variant>
    </vt:vector>
  </HeadingPairs>
  <TitlesOfParts>
    <vt:vector size="26" baseType="lpstr">
      <vt:lpstr>Tahoma</vt:lpstr>
      <vt:lpstr>Calibri</vt:lpstr>
      <vt:lpstr>Montserrat</vt:lpstr>
      <vt:lpstr>Times New Roman</vt:lpstr>
      <vt:lpstr>Verdana</vt:lpstr>
      <vt:lpstr>Montserrat Medium</vt:lpstr>
      <vt:lpstr>Arial</vt:lpstr>
      <vt:lpstr>Обложка</vt:lpstr>
      <vt:lpstr>Разделяющие слайды</vt:lpstr>
      <vt:lpstr>Внутренние слайды</vt:lpstr>
      <vt:lpstr>Обложка</vt:lpstr>
      <vt:lpstr>Разделяющие слайды</vt:lpstr>
      <vt:lpstr>«ИСПОЛЬЗОВАНИЕ СВЕРТОЧНЫХ НЕЙРОННЫХ СЕТЕЙ RESNET ДЛЯ КЛАССИФИКАЦИИ СТРУКТУРИРОВАННЫХ ДОКУМЕНТОВ»</vt:lpstr>
      <vt:lpstr>Введение   Сегодня я расскажу о проекте по автоматизации документооборота в компании "Такси Город Барнаул". Мы столкнулись с проблемой разрозненности и неупорядоченности документов, что затрудняло их поиск и обработку, увеличивало риск ошибок и потерь данных. Это стало отправной точкой для разработки системы классификации и систематизации документов, которую я хочу вам представить.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Используемые технологии: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Дмитрий Спасский</dc:creator>
  <cp:lastModifiedBy>Admin</cp:lastModifiedBy>
  <cp:revision>24</cp:revision>
  <dcterms:created xsi:type="dcterms:W3CDTF">2023-09-20T07:01:25Z</dcterms:created>
  <dcterms:modified xsi:type="dcterms:W3CDTF">2024-09-10T06:39:46Z</dcterms:modified>
</cp:coreProperties>
</file>